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Raleway SemiBold" panose="020B0604020202020204" charset="0"/>
      <p:regular r:id="rId36"/>
      <p:bold r:id="rId37"/>
      <p:italic r:id="rId38"/>
      <p:boldItalic r:id="rId39"/>
    </p:embeddedFont>
    <p:embeddedFont>
      <p:font typeface="Barlow Light" panose="020B0604020202020204" charset="0"/>
      <p:regular r:id="rId40"/>
      <p:bold r:id="rId41"/>
      <p:italic r:id="rId42"/>
      <p:boldItalic r:id="rId43"/>
    </p:embeddedFont>
    <p:embeddedFont>
      <p:font typeface="Raleway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Barlow Medium" panose="020B0604020202020204" charset="0"/>
      <p:regular r:id="rId52"/>
      <p:bold r:id="rId53"/>
      <p:italic r:id="rId54"/>
      <p:boldItalic r:id="rId55"/>
    </p:embeddedFont>
    <p:embeddedFont>
      <p:font typeface="Barlow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bbf3b90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bbf3b90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dbbf3b90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dbbf3b905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dca68ee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dca68ee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dca68eea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dca68eea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bbf3b90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bbf3b90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bbf3b90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dbbf3b905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dbbf3b90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dbbf3b90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bbf3b90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bbf3b90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dca68ee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dca68ee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dbbf3b9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dbbf3b9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b6825b8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b6825b83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dca68e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dca68e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de93556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de935567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e13604be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e13604be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de13604b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de13604b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de13604be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de13604be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de13604be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de13604be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de13604be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de13604be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de13604b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de13604be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e13604be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de13604be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dbbf3b90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dbbf3b90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de13604be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de13604be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de93556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de93556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de935567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de935567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de13604be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de13604be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ca68e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ca68e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dbbf3b90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dbbf3b90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bbf3b90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bbf3b90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bbf3b90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dbbf3b90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dbbf3b90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dbbf3b90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bbf3b90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bbf3b90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linicaddsi.000webhostapp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000webhost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903700" y="1559325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de Clínica</a:t>
            </a:r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00" y="3443700"/>
            <a:ext cx="1031300" cy="103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2"/>
          <p:cNvGrpSpPr/>
          <p:nvPr/>
        </p:nvGrpSpPr>
        <p:grpSpPr>
          <a:xfrm>
            <a:off x="5144045" y="668001"/>
            <a:ext cx="3819526" cy="3807006"/>
            <a:chOff x="5144045" y="668001"/>
            <a:chExt cx="3819526" cy="3807006"/>
          </a:xfrm>
        </p:grpSpPr>
        <p:grpSp>
          <p:nvGrpSpPr>
            <p:cNvPr id="66" name="Google Shape;66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7" name="Google Shape;67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12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687910" y="670084"/>
              <a:ext cx="164002" cy="23977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700339" y="668001"/>
              <a:ext cx="78555" cy="96805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715688" y="773039"/>
              <a:ext cx="96898" cy="108448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550295" y="816287"/>
              <a:ext cx="182863" cy="260314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687493" y="808527"/>
              <a:ext cx="141254" cy="186323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712641" y="675415"/>
              <a:ext cx="103914" cy="12801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716857" y="674913"/>
              <a:ext cx="104325" cy="98187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91681" y="1319278"/>
              <a:ext cx="82039" cy="62578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92043" y="1339232"/>
              <a:ext cx="81667" cy="42638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50653" y="1292322"/>
              <a:ext cx="75096" cy="58175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550998" y="1311512"/>
              <a:ext cx="74798" cy="3904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78488" y="992358"/>
              <a:ext cx="178821" cy="308422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627226" y="992967"/>
              <a:ext cx="178028" cy="333954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560953" y="971949"/>
              <a:ext cx="266226" cy="245057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774876" y="827227"/>
              <a:ext cx="92521" cy="324362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792998" y="823141"/>
              <a:ext cx="55942" cy="71147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6683350" y="808424"/>
              <a:ext cx="47853" cy="5024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6" name="Google Shape;206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" name="Google Shape;223;p12"/>
            <p:cNvSpPr/>
            <p:nvPr/>
          </p:nvSpPr>
          <p:spPr>
            <a:xfrm>
              <a:off x="7297552" y="1119942"/>
              <a:ext cx="135694" cy="266572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7309787" y="1745656"/>
              <a:ext cx="93354" cy="72328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7310617" y="1769417"/>
              <a:ext cx="92957" cy="4848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7197828" y="1680648"/>
              <a:ext cx="93332" cy="69654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198064" y="1702707"/>
              <a:ext cx="92908" cy="4848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221254" y="1360384"/>
              <a:ext cx="326905" cy="395190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7417903" y="1095544"/>
              <a:ext cx="102845" cy="100060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7381720" y="1109556"/>
              <a:ext cx="166879" cy="325717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7413797" y="991818"/>
              <a:ext cx="110830" cy="134949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7417935" y="980032"/>
              <a:ext cx="116959" cy="115584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7364000" y="1109861"/>
              <a:ext cx="53873" cy="78410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113340" y="4275363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8345604" y="3658605"/>
              <a:ext cx="79290" cy="172593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8356722" y="3587657"/>
              <a:ext cx="56997" cy="109672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8165307" y="4346248"/>
              <a:ext cx="122958" cy="68962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8165313" y="4357988"/>
              <a:ext cx="120890" cy="57443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8255166" y="4305930"/>
              <a:ext cx="122958" cy="68996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8255174" y="4317703"/>
              <a:ext cx="120890" cy="57443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8198325" y="3858200"/>
              <a:ext cx="179790" cy="507530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8224549" y="3442293"/>
              <a:ext cx="130498" cy="208861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8197056" y="3589895"/>
              <a:ext cx="200686" cy="332311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8000839" y="3631642"/>
              <a:ext cx="254803" cy="198498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8187055" y="3627341"/>
              <a:ext cx="77533" cy="113490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8224358" y="3433131"/>
              <a:ext cx="126514" cy="139443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9" name="Google Shape;25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60" name="Google Shape;26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66" name="Google Shape;26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1" name="Google Shape;271;p12"/>
            <p:cNvSpPr/>
            <p:nvPr/>
          </p:nvSpPr>
          <p:spPr>
            <a:xfrm>
              <a:off x="7451033" y="1163186"/>
              <a:ext cx="126359" cy="353331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509451" y="1160411"/>
              <a:ext cx="72770" cy="98686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" name="Google Shape;27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274" name="Google Shape;27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01" name="Google Shape;30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6" name="Google Shape;30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8" name="Google Shape;308;p12"/>
          <p:cNvSpPr txBox="1"/>
          <p:nvPr/>
        </p:nvSpPr>
        <p:spPr>
          <a:xfrm>
            <a:off x="903700" y="3564100"/>
            <a:ext cx="52632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Lukas Häring García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Francisco José Molina Sánchez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Adra Sánchez Ruiz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José Luis Pedraza Román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Pedro Serrano Pérez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Dolibarr</a:t>
            </a:r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body" idx="1"/>
          </p:nvPr>
        </p:nvSpPr>
        <p:spPr>
          <a:xfrm>
            <a:off x="457200" y="1688300"/>
            <a:ext cx="6099900" cy="29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Ventajas</a:t>
            </a:r>
            <a:r>
              <a:rPr lang="en"/>
              <a:t>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ERP completo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Instalación sencilla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Módulos de agenda, usuarios y  servicios ya creados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¿Por qué no lo hemos elegido?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Dificultad </a:t>
            </a:r>
            <a:r>
              <a:rPr lang="en"/>
              <a:t>a la hora de conectar el sistema a la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web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Falta de documentación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8" name="Google Shape;378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79" name="Google Shape;3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150" y="387975"/>
            <a:ext cx="2004875" cy="2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Odoo</a:t>
            </a:r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body" idx="1"/>
          </p:nvPr>
        </p:nvSpPr>
        <p:spPr>
          <a:xfrm>
            <a:off x="457200" y="1688300"/>
            <a:ext cx="5640900" cy="29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Ventajas</a:t>
            </a:r>
            <a:r>
              <a:rPr lang="en"/>
              <a:t>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ERP completo, similar a Dolibarr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¿Por qué no lo hemos elegido?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Barlow"/>
              <a:buChar char="✗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Dificultad en la instalación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87" name="Google Shape;3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175" y="411300"/>
            <a:ext cx="2958925" cy="9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 rotWithShape="1">
          <a:blip r:embed="rId4">
            <a:alphaModFix/>
          </a:blip>
          <a:srcRect t="32069" b="38427"/>
          <a:stretch/>
        </p:blipFill>
        <p:spPr>
          <a:xfrm>
            <a:off x="5862087" y="1688300"/>
            <a:ext cx="1965100" cy="10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2"/>
          <p:cNvPicPr preferRelativeResize="0"/>
          <p:nvPr/>
        </p:nvPicPr>
        <p:blipFill rotWithShape="1">
          <a:blip r:embed="rId5">
            <a:alphaModFix/>
          </a:blip>
          <a:srcRect t="35370" b="40138"/>
          <a:stretch/>
        </p:blipFill>
        <p:spPr>
          <a:xfrm>
            <a:off x="5398038" y="3122075"/>
            <a:ext cx="2893199" cy="12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16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hemos elegido </a:t>
            </a:r>
            <a:r>
              <a:rPr lang="en" i="1"/>
              <a:t>000webhost</a:t>
            </a:r>
            <a:r>
              <a:rPr lang="en"/>
              <a:t>?</a:t>
            </a:r>
            <a:endParaRPr/>
          </a:p>
        </p:txBody>
      </p:sp>
      <p:sp>
        <p:nvSpPr>
          <p:cNvPr id="395" name="Google Shape;395;p2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Ofrece hosting gratuito, con PHP y MySQL.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✓"/>
            </a:pPr>
            <a:r>
              <a:rPr lang="en"/>
              <a:t>No requiere instalación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6" name="Google Shape;396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97" name="Google Shape;3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238" y="1224675"/>
            <a:ext cx="2036775" cy="2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664950"/>
            <a:ext cx="3537945" cy="1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250" y="2597125"/>
            <a:ext cx="2283450" cy="22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05" name="Google Shape;405;p2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Lista de los sitios web que tenemos en </a:t>
            </a:r>
            <a:r>
              <a:rPr lang="en" i="1"/>
              <a:t>000webhost</a:t>
            </a:r>
            <a:endParaRPr i="1"/>
          </a:p>
        </p:txBody>
      </p:sp>
      <p:pic>
        <p:nvPicPr>
          <p:cNvPr id="406" name="Google Shape;4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5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Dashboard de la web en </a:t>
            </a:r>
            <a:r>
              <a:rPr lang="en" i="1"/>
              <a:t>000webhost</a:t>
            </a:r>
            <a:r>
              <a:rPr lang="en"/>
              <a:t>: permite acceso a phpMyAdmin y a la B.D.</a:t>
            </a:r>
            <a:endParaRPr/>
          </a:p>
        </p:txBody>
      </p:sp>
      <p:pic>
        <p:nvPicPr>
          <p:cNvPr id="413" name="Google Shape;4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8853" cy="410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19" name="Google Shape;4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100"/>
            <a:ext cx="8839200" cy="385355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Tabla de Cliente, usando phpMyAdmin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Tabla de Profesional, usando phpMyAdmin</a:t>
            </a:r>
            <a:endParaRPr/>
          </a:p>
        </p:txBody>
      </p:sp>
      <p:pic>
        <p:nvPicPr>
          <p:cNvPr id="427" name="Google Shape;4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042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Tabla de Agenda, usando phpMyAdmin</a:t>
            </a:r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4850"/>
            <a:ext cx="8839199" cy="344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Tabla de Servicio, usando phpMyAdmin</a:t>
            </a:r>
            <a:endParaRPr/>
          </a:p>
        </p:txBody>
      </p:sp>
      <p:pic>
        <p:nvPicPr>
          <p:cNvPr id="441" name="Google Shape;4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7700"/>
            <a:ext cx="8839198" cy="287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Lenguajes de diseño y desarrollo utilizados: php, html, css y Js</a:t>
            </a:r>
            <a:endParaRPr/>
          </a:p>
        </p:txBody>
      </p:sp>
      <p:pic>
        <p:nvPicPr>
          <p:cNvPr id="448" name="Google Shape;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50" y="251300"/>
            <a:ext cx="1977626" cy="19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950" y="376888"/>
            <a:ext cx="3384199" cy="16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38" y="2376638"/>
            <a:ext cx="1881926" cy="18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738" y="2221575"/>
            <a:ext cx="2026625" cy="2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Disparadores</a:t>
            </a:r>
            <a:endParaRPr/>
          </a:p>
        </p:txBody>
      </p:sp>
      <p:sp>
        <p:nvSpPr>
          <p:cNvPr id="314" name="Google Shape;314;p1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5" name="Google Shape;31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850" y="1072600"/>
            <a:ext cx="3076650" cy="30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537100" cy="132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Inconvenientes de </a:t>
            </a:r>
            <a:r>
              <a:rPr lang="en" i="1"/>
              <a:t>000webhost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 un servicio de hosting gratuito, útil para comenzar un sitio web, pero cuando la cantidad de visitas incrementa no es viable. Comparado con un hosting de pago, </a:t>
            </a:r>
            <a:r>
              <a:rPr lang="en" i="1"/>
              <a:t>000webhos</a:t>
            </a:r>
            <a:r>
              <a:rPr lang="en"/>
              <a:t>t ofrece: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/>
              <a:t>Menor capacidad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/>
              <a:t>Menor ancho de banda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/>
              <a:t>Peor soporte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/>
              <a:t>Menor estabilidad</a:t>
            </a:r>
            <a:endParaRPr/>
          </a:p>
        </p:txBody>
      </p:sp>
      <p:pic>
        <p:nvPicPr>
          <p:cNvPr id="459" name="Google Shape;4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50" y="318650"/>
            <a:ext cx="1614749" cy="16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537100" cy="132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Inconvenientes de </a:t>
            </a:r>
            <a:r>
              <a:rPr lang="en" i="1"/>
              <a:t>000webhost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66" name="Google Shape;466;p32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✗"/>
            </a:pPr>
            <a:r>
              <a:rPr lang="en"/>
              <a:t>Al ser un servicio de hosting gratuito, lamentablemente se utiliza para montar sitios de phishing y scam 	Requieren revisiones manuales 	      Downtime</a:t>
            </a:r>
            <a:endParaRPr/>
          </a:p>
        </p:txBody>
      </p:sp>
      <p:pic>
        <p:nvPicPr>
          <p:cNvPr id="467" name="Google Shape;4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50" y="318650"/>
            <a:ext cx="1614749" cy="161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2"/>
          <p:cNvCxnSpPr/>
          <p:nvPr/>
        </p:nvCxnSpPr>
        <p:spPr>
          <a:xfrm>
            <a:off x="3373775" y="2445275"/>
            <a:ext cx="2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32"/>
          <p:cNvCxnSpPr/>
          <p:nvPr/>
        </p:nvCxnSpPr>
        <p:spPr>
          <a:xfrm>
            <a:off x="6802000" y="2445275"/>
            <a:ext cx="2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537100" cy="132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Inconvenientes de </a:t>
            </a:r>
            <a:r>
              <a:rPr lang="en" i="1"/>
              <a:t>000webhost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50" y="318650"/>
            <a:ext cx="1614749" cy="161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3"/>
          <p:cNvCxnSpPr/>
          <p:nvPr/>
        </p:nvCxnSpPr>
        <p:spPr>
          <a:xfrm>
            <a:off x="3373775" y="2445275"/>
            <a:ext cx="2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3"/>
          <p:cNvCxnSpPr/>
          <p:nvPr/>
        </p:nvCxnSpPr>
        <p:spPr>
          <a:xfrm>
            <a:off x="6802000" y="2445275"/>
            <a:ext cx="2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9" name="Google Shape;4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925" y="1917182"/>
            <a:ext cx="5537100" cy="291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ctrTitle"/>
          </p:nvPr>
        </p:nvSpPr>
        <p:spPr>
          <a:xfrm>
            <a:off x="1026050" y="1771225"/>
            <a:ext cx="580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Capturas sitio web</a:t>
            </a:r>
            <a:endParaRPr/>
          </a:p>
        </p:txBody>
      </p:sp>
      <p:sp>
        <p:nvSpPr>
          <p:cNvPr id="485" name="Google Shape;485;p3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150" y="2816405"/>
            <a:ext cx="1901175" cy="19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Inicio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93" name="Google Shape;493;p35"/>
          <p:cNvPicPr preferRelativeResize="0"/>
          <p:nvPr/>
        </p:nvPicPr>
        <p:blipFill rotWithShape="1">
          <a:blip r:embed="rId3">
            <a:alphaModFix/>
          </a:blip>
          <a:srcRect l="4843" t="3901"/>
          <a:stretch/>
        </p:blipFill>
        <p:spPr>
          <a:xfrm>
            <a:off x="1170500" y="1160150"/>
            <a:ext cx="6226050" cy="3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Página principal cliente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00" name="Google Shape;500;p36"/>
          <p:cNvPicPr preferRelativeResize="0"/>
          <p:nvPr/>
        </p:nvPicPr>
        <p:blipFill rotWithShape="1">
          <a:blip r:embed="rId3">
            <a:alphaModFix/>
          </a:blip>
          <a:srcRect l="4843" t="3250"/>
          <a:stretch/>
        </p:blipFill>
        <p:spPr>
          <a:xfrm>
            <a:off x="1170488" y="1160150"/>
            <a:ext cx="6226074" cy="35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Pedir cita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07" name="Google Shape;507;p37"/>
          <p:cNvPicPr preferRelativeResize="0"/>
          <p:nvPr/>
        </p:nvPicPr>
        <p:blipFill rotWithShape="1">
          <a:blip r:embed="rId3">
            <a:alphaModFix/>
          </a:blip>
          <a:srcRect l="4843" t="3901"/>
          <a:stretch/>
        </p:blipFill>
        <p:spPr>
          <a:xfrm>
            <a:off x="1170488" y="1160150"/>
            <a:ext cx="6226074" cy="3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Datos cliente conectado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 rotWithShape="1">
          <a:blip r:embed="rId3">
            <a:alphaModFix/>
          </a:blip>
          <a:srcRect l="4843" t="3577"/>
          <a:stretch/>
        </p:blipFill>
        <p:spPr>
          <a:xfrm>
            <a:off x="1170500" y="1160150"/>
            <a:ext cx="6226074" cy="35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Página principal profesional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21" name="Google Shape;521;p39"/>
          <p:cNvPicPr preferRelativeResize="0"/>
          <p:nvPr/>
        </p:nvPicPr>
        <p:blipFill rotWithShape="1">
          <a:blip r:embed="rId3">
            <a:alphaModFix/>
          </a:blip>
          <a:srcRect l="4843" t="3119"/>
          <a:stretch/>
        </p:blipFill>
        <p:spPr>
          <a:xfrm>
            <a:off x="1478225" y="1160150"/>
            <a:ext cx="6187550" cy="35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Datos profesionales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l="4843" t="2922"/>
          <a:stretch/>
        </p:blipFill>
        <p:spPr>
          <a:xfrm>
            <a:off x="1170487" y="1160150"/>
            <a:ext cx="6226074" cy="3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disparador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Adra Sánchez Ruiz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"/>
          <p:cNvSpPr txBox="1">
            <a:spLocks noGrp="1"/>
          </p:cNvSpPr>
          <p:nvPr>
            <p:ph type="body" idx="1"/>
          </p:nvPr>
        </p:nvSpPr>
        <p:spPr>
          <a:xfrm>
            <a:off x="394900" y="1634525"/>
            <a:ext cx="8494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CREATE OR REPLACE TRIGGER soliCitaFechaAnterior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BEFORE INSERT OR UPDATE ON Cita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IF new.Fecha &lt;= SYS_DATE THEN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RAISE_APPLICATION_ERROR(30000,’No puede solicitar cita antes de hoy’);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 IF;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23" name="Google Shape;3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00" y="260375"/>
            <a:ext cx="1124300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469175" y="462050"/>
            <a:ext cx="7628700" cy="6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Datos clientes</a:t>
            </a:r>
            <a:endParaRPr sz="45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35" name="Google Shape;535;p41"/>
          <p:cNvPicPr preferRelativeResize="0"/>
          <p:nvPr/>
        </p:nvPicPr>
        <p:blipFill rotWithShape="1">
          <a:blip r:embed="rId3">
            <a:alphaModFix/>
          </a:blip>
          <a:srcRect l="4843" t="2922"/>
          <a:stretch/>
        </p:blipFill>
        <p:spPr>
          <a:xfrm>
            <a:off x="1170488" y="1160150"/>
            <a:ext cx="6226074" cy="3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6868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para probar el sistema</a:t>
            </a:r>
            <a:endParaRPr/>
          </a:p>
        </p:txBody>
      </p:sp>
      <p:sp>
        <p:nvSpPr>
          <p:cNvPr id="541" name="Google Shape;541;p42"/>
          <p:cNvSpPr txBox="1">
            <a:spLocks noGrp="1"/>
          </p:cNvSpPr>
          <p:nvPr>
            <p:ph type="body" idx="1"/>
          </p:nvPr>
        </p:nvSpPr>
        <p:spPr>
          <a:xfrm>
            <a:off x="540925" y="2318700"/>
            <a:ext cx="31356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Ejemplo Cliente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Usuario: 17254273K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Constraseña: 123456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43" name="Google Shape;543;p42"/>
          <p:cNvSpPr txBox="1"/>
          <p:nvPr/>
        </p:nvSpPr>
        <p:spPr>
          <a:xfrm>
            <a:off x="457200" y="1401450"/>
            <a:ext cx="7003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Web: </a:t>
            </a:r>
            <a:r>
              <a:rPr lang="en" sz="20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clinicaddsi.000webhostapp.com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body" idx="1"/>
          </p:nvPr>
        </p:nvSpPr>
        <p:spPr>
          <a:xfrm>
            <a:off x="4771725" y="2366550"/>
            <a:ext cx="30663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Ejemplo Profesional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Usuario: 10473910T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Constraseña: barajas800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6868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Acceso a base de datos y ficheros</a:t>
            </a:r>
            <a:endParaRPr sz="4200"/>
          </a:p>
        </p:txBody>
      </p:sp>
      <p:sp>
        <p:nvSpPr>
          <p:cNvPr id="550" name="Google Shape;550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51" name="Google Shape;551;p43"/>
          <p:cNvSpPr txBox="1"/>
          <p:nvPr/>
        </p:nvSpPr>
        <p:spPr>
          <a:xfrm>
            <a:off x="476100" y="1276000"/>
            <a:ext cx="8191800" cy="3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Entrar en : </a:t>
            </a:r>
            <a:r>
              <a:rPr lang="en" sz="2000" u="sng" dirty="0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https://es.000webhost.c</a:t>
            </a:r>
            <a:r>
              <a:rPr lang="en" sz="2000" u="sng" dirty="0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om</a:t>
            </a:r>
            <a:endParaRPr sz="20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Iniciar sesión con el correo </a:t>
            </a:r>
            <a:r>
              <a:rPr lang="en" sz="20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peperomero.ddsi@gmail.com</a:t>
            </a: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 y la contraseña </a:t>
            </a:r>
            <a:r>
              <a:rPr lang="es-ES" sz="2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*******.</a:t>
            </a:r>
            <a:endParaRPr sz="2000" b="1"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Con el ratón sobre clinicaddsi y pinchar en Manage Website.</a:t>
            </a:r>
            <a:endParaRPr sz="20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Base de datos</a:t>
            </a: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: Tools/Database Manager -&gt; Manage -&gt; PhpMyAdmin</a:t>
            </a:r>
            <a:endParaRPr sz="20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En la página, seleccionar la base de datos id12262959_clinicaddsi.</a:t>
            </a:r>
            <a:endParaRPr sz="20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Ficheros:</a:t>
            </a:r>
            <a:r>
              <a:rPr lang="en" sz="2000" dirty="0">
                <a:latin typeface="Barlow Light"/>
                <a:ea typeface="Barlow Light"/>
                <a:cs typeface="Barlow Light"/>
                <a:sym typeface="Barlow Light"/>
              </a:rPr>
              <a:t> Tools/File Manager -&gt; Upload Files</a:t>
            </a:r>
            <a:endParaRPr sz="2000" dirty="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de Clínica</a:t>
            </a:r>
            <a:endParaRPr/>
          </a:p>
        </p:txBody>
      </p:sp>
      <p:pic>
        <p:nvPicPr>
          <p:cNvPr id="557" name="Google Shape;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00" y="3443700"/>
            <a:ext cx="1031300" cy="103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44"/>
          <p:cNvGrpSpPr/>
          <p:nvPr/>
        </p:nvGrpSpPr>
        <p:grpSpPr>
          <a:xfrm>
            <a:off x="5144045" y="668001"/>
            <a:ext cx="3819526" cy="3807006"/>
            <a:chOff x="5144045" y="668001"/>
            <a:chExt cx="3819526" cy="3807006"/>
          </a:xfrm>
        </p:grpSpPr>
        <p:grpSp>
          <p:nvGrpSpPr>
            <p:cNvPr id="559" name="Google Shape;559;p44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560" name="Google Shape;560;p44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44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44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44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44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44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44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44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44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44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44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44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44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44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44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44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44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44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44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44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44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44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44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44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44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44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44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44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44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44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44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44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44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44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44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44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44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44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44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44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44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44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44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44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44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44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44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44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44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4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44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44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44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44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44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44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44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44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44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44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44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44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44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44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44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44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44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44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7" name="Google Shape;667;p44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6687910" y="670084"/>
              <a:ext cx="164002" cy="23977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700339" y="668001"/>
              <a:ext cx="78555" cy="96805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715688" y="773039"/>
              <a:ext cx="96898" cy="108448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550295" y="816287"/>
              <a:ext cx="182863" cy="260314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687493" y="808527"/>
              <a:ext cx="141254" cy="186323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712641" y="675415"/>
              <a:ext cx="103914" cy="12801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716857" y="674913"/>
              <a:ext cx="104325" cy="98187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591681" y="1319278"/>
              <a:ext cx="82039" cy="62578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592043" y="1339232"/>
              <a:ext cx="81667" cy="42638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550653" y="1292322"/>
              <a:ext cx="75096" cy="58175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550998" y="1311512"/>
              <a:ext cx="74798" cy="3904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578488" y="992358"/>
              <a:ext cx="178821" cy="308422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627226" y="992967"/>
              <a:ext cx="178028" cy="333954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560953" y="971949"/>
              <a:ext cx="266226" cy="245057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774876" y="827227"/>
              <a:ext cx="92521" cy="324362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792998" y="823141"/>
              <a:ext cx="55942" cy="71147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683350" y="808424"/>
              <a:ext cx="47853" cy="5024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8" name="Google Shape;698;p44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699" name="Google Shape;699;p44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44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44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44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44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44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44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44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44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6" name="Google Shape;716;p44"/>
            <p:cNvSpPr/>
            <p:nvPr/>
          </p:nvSpPr>
          <p:spPr>
            <a:xfrm>
              <a:off x="7297552" y="1119942"/>
              <a:ext cx="135694" cy="266572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7309787" y="1745656"/>
              <a:ext cx="93354" cy="72328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7310617" y="1769417"/>
              <a:ext cx="92957" cy="4848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7197828" y="1680648"/>
              <a:ext cx="93332" cy="69654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7198064" y="1702707"/>
              <a:ext cx="92908" cy="4848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7221254" y="1360384"/>
              <a:ext cx="326905" cy="395190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7417903" y="1095544"/>
              <a:ext cx="102845" cy="100060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7381720" y="1109556"/>
              <a:ext cx="166879" cy="325717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7413797" y="991818"/>
              <a:ext cx="110830" cy="134949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7417935" y="980032"/>
              <a:ext cx="116959" cy="115584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7364000" y="1109861"/>
              <a:ext cx="53873" cy="78410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4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8113340" y="4275363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8345604" y="3658605"/>
              <a:ext cx="79290" cy="172593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8356722" y="3587657"/>
              <a:ext cx="56997" cy="109672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8165307" y="4346248"/>
              <a:ext cx="122958" cy="68962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8165313" y="4357988"/>
              <a:ext cx="120890" cy="57443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8255166" y="4305930"/>
              <a:ext cx="122958" cy="68996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8255174" y="4317703"/>
              <a:ext cx="120890" cy="57443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8198325" y="3858200"/>
              <a:ext cx="179790" cy="507530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8224549" y="3442293"/>
              <a:ext cx="130498" cy="208861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8197056" y="3589895"/>
              <a:ext cx="200686" cy="332311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8000839" y="3631642"/>
              <a:ext cx="254803" cy="198498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8187055" y="3627341"/>
              <a:ext cx="77533" cy="113490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8224358" y="3433131"/>
              <a:ext cx="126514" cy="139443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2" name="Google Shape;752;p44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753" name="Google Shape;753;p4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4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4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4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44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759" name="Google Shape;759;p4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4" name="Google Shape;764;p44"/>
            <p:cNvSpPr/>
            <p:nvPr/>
          </p:nvSpPr>
          <p:spPr>
            <a:xfrm>
              <a:off x="7451033" y="1163186"/>
              <a:ext cx="126359" cy="353331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7509451" y="1160411"/>
              <a:ext cx="72770" cy="98686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6" name="Google Shape;766;p44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767" name="Google Shape;767;p44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44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4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4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4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4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4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4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4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4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4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44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44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44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4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4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44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4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4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4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4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3" name="Google Shape;793;p44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794" name="Google Shape;794;p44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44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44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44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44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9" name="Google Shape;799;p44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6300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Segundo disparador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Francisco José Molina Sánchez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9" name="Google Shape;329;p15"/>
          <p:cNvSpPr txBox="1">
            <a:spLocks noGrp="1"/>
          </p:cNvSpPr>
          <p:nvPr>
            <p:ph type="body" idx="1"/>
          </p:nvPr>
        </p:nvSpPr>
        <p:spPr>
          <a:xfrm>
            <a:off x="419100" y="1782125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CREATE OR REPLACE TRIGGER actualizarNomina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AFTER INSERT OR DELETE ON Cliente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FOR EACH ROW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IF INSERTING THEN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UPDATE Profesional+Asignacion SET Nomina = Nomina + 10000/Nomina;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ELSE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UPDATE Profesional+Asignacion SET Nomina = Nomina - 10000/Nomina;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END IF;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31" name="Google Shape;3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00" y="260375"/>
            <a:ext cx="1124300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Tercer disparador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Lukas Häring García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7" name="Google Shape;337;p16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CREATE OR REPLACE TRIGGER serviciosNocturnos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BEFORE INSERT OR UPDATE ON Agenda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IF new.Hora &lt; 07:00:00 OR new.Hora &gt;= 22:00:00 THEN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RAISE_APPLICATION_ERROR(10000,’No puede realizarse un servicio por la noche’);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 IF;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39" name="Google Shape;3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00" y="260375"/>
            <a:ext cx="1124300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Cuarto disparador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Jose Luis Pedraza Román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17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CREATE OR REPLACE TRIGGER comprobarBorradoServicio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BEFORE DELETE ON Servicio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DECLARE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nombre varchar2(20);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SELECT NombreServicio INTO nombre FROM Profesional+Asignacion;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IF nombre == old.nombreServicio THEN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RAISE_APPLICATION_ERROR(20000,’No puede borrar servicio asignado’);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ENDIF;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47" name="Google Shape;3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00" y="260375"/>
            <a:ext cx="1124300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Quinto disparador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Pedro Serrano Pérez</a:t>
            </a:r>
            <a:endParaRPr sz="1000"/>
          </a:p>
        </p:txBody>
      </p:sp>
      <p:sp>
        <p:nvSpPr>
          <p:cNvPr id="353" name="Google Shape;353;p18"/>
          <p:cNvSpPr txBox="1">
            <a:spLocks noGrp="1"/>
          </p:cNvSpPr>
          <p:nvPr>
            <p:ph type="body" idx="1"/>
          </p:nvPr>
        </p:nvSpPr>
        <p:spPr>
          <a:xfrm>
            <a:off x="457200" y="1606013"/>
            <a:ext cx="8305800" cy="29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CREATE OR REPLACE TRIGGER sinCitasDomingo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BEFORE INSERT ON Cita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DECLARE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dia_semana varchar2(10);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fecha varchar2(10);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SELECT CONCAT(CONCAT(CONCAT(CONCAT(new.Año,‘/’),new.Mes),‘/’),new.Dia) INTO fecha;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SELECT DATENAME(weekday, TO_DATE(fecha ,‘yyyy/mm/dd’)) INTO dia_semana;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IF dia_semana == ‘Sunday’ THEN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RAISE_APPLICATION_ERROR(40000,’No asignar citas en Domingo’);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ENDIF;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55" name="Google Shape;3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00" y="260375"/>
            <a:ext cx="1124300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25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 y configuración de la herramienta</a:t>
            </a:r>
            <a:endParaRPr/>
          </a:p>
        </p:txBody>
      </p:sp>
      <p:sp>
        <p:nvSpPr>
          <p:cNvPr id="361" name="Google Shape;361;p1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2" name="Google Shape;3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00" y="237475"/>
            <a:ext cx="2135325" cy="21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791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que hemos considerado</a:t>
            </a:r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69" name="Google Shape;3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53850"/>
            <a:ext cx="2418100" cy="18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50" y="2353850"/>
            <a:ext cx="2418100" cy="181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5">
            <a:alphaModFix/>
          </a:blip>
          <a:srcRect b="10960"/>
          <a:stretch/>
        </p:blipFill>
        <p:spPr>
          <a:xfrm>
            <a:off x="6230925" y="2353850"/>
            <a:ext cx="2418100" cy="1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Presentación en pantalla (16:9)</PresentationFormat>
  <Paragraphs>169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Raleway SemiBold</vt:lpstr>
      <vt:lpstr>Courier New</vt:lpstr>
      <vt:lpstr>Barlow Light</vt:lpstr>
      <vt:lpstr>Arial</vt:lpstr>
      <vt:lpstr>Raleway</vt:lpstr>
      <vt:lpstr>Calibri</vt:lpstr>
      <vt:lpstr>Barlow Medium</vt:lpstr>
      <vt:lpstr>Barlow</vt:lpstr>
      <vt:lpstr>Gaoler template</vt:lpstr>
      <vt:lpstr>Sistema de Gestión de Clínica</vt:lpstr>
      <vt:lpstr>Disparadores</vt:lpstr>
      <vt:lpstr>Primer disparador  Adra Sánchez Ruiz </vt:lpstr>
      <vt:lpstr>Segundo disparador   Francisco José Molina Sánchez </vt:lpstr>
      <vt:lpstr>Tercer disparador   Lukas Häring García     </vt:lpstr>
      <vt:lpstr>Cuarto disparador   Jose Luis Pedraza Román </vt:lpstr>
      <vt:lpstr>Quinto disparador   Pedro Serrano Pérez</vt:lpstr>
      <vt:lpstr>Instalación y configuración de la herramienta</vt:lpstr>
      <vt:lpstr>Herramientas que hemos considerado</vt:lpstr>
      <vt:lpstr>Dolibarr</vt:lpstr>
      <vt:lpstr>Odoo</vt:lpstr>
      <vt:lpstr>¿Por qué hemos elegido 000webhost?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Inconvenientes de 000webhost  </vt:lpstr>
      <vt:lpstr>Inconvenientes de 000webhost  </vt:lpstr>
      <vt:lpstr>Inconvenientes de 000webhost  </vt:lpstr>
      <vt:lpstr>Capturas sitio web</vt:lpstr>
      <vt:lpstr>Inicio </vt:lpstr>
      <vt:lpstr>Página principal cliente </vt:lpstr>
      <vt:lpstr>Pedir cita </vt:lpstr>
      <vt:lpstr>Datos cliente conectado </vt:lpstr>
      <vt:lpstr>Página principal profesional </vt:lpstr>
      <vt:lpstr>Datos profesionales </vt:lpstr>
      <vt:lpstr>Datos clientes </vt:lpstr>
      <vt:lpstr>Datos para probar el sistema</vt:lpstr>
      <vt:lpstr>Acceso a base de datos y ficheros</vt:lpstr>
      <vt:lpstr>Sistema de Gestión de Clínica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Gestión de Clínica</dc:title>
  <cp:lastModifiedBy>jose pedraza roman</cp:lastModifiedBy>
  <cp:revision>1</cp:revision>
  <dcterms:modified xsi:type="dcterms:W3CDTF">2020-02-17T20:59:25Z</dcterms:modified>
</cp:coreProperties>
</file>